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9" r:id="rId4"/>
    <p:sldId id="315" r:id="rId5"/>
    <p:sldId id="348" r:id="rId6"/>
    <p:sldId id="349" r:id="rId7"/>
    <p:sldId id="351" r:id="rId8"/>
    <p:sldId id="352" r:id="rId9"/>
    <p:sldId id="353" r:id="rId10"/>
    <p:sldId id="354" r:id="rId11"/>
    <p:sldId id="355" r:id="rId12"/>
    <p:sldId id="356" r:id="rId13"/>
    <p:sldId id="314" r:id="rId14"/>
    <p:sldId id="358" r:id="rId15"/>
    <p:sldId id="359" r:id="rId16"/>
    <p:sldId id="363" r:id="rId17"/>
    <p:sldId id="366" r:id="rId18"/>
    <p:sldId id="367" r:id="rId19"/>
    <p:sldId id="368" r:id="rId20"/>
    <p:sldId id="374" r:id="rId21"/>
    <p:sldId id="375" r:id="rId22"/>
    <p:sldId id="377" r:id="rId23"/>
    <p:sldId id="260" r:id="rId24"/>
    <p:sldId id="261" r:id="rId25"/>
    <p:sldId id="270" r:id="rId26"/>
    <p:sldId id="273" r:id="rId27"/>
    <p:sldId id="271" r:id="rId28"/>
    <p:sldId id="272" r:id="rId29"/>
    <p:sldId id="275" r:id="rId30"/>
    <p:sldId id="277" r:id="rId31"/>
    <p:sldId id="278" r:id="rId32"/>
    <p:sldId id="279" r:id="rId33"/>
    <p:sldId id="286" r:id="rId34"/>
    <p:sldId id="280" r:id="rId35"/>
    <p:sldId id="282" r:id="rId36"/>
    <p:sldId id="283" r:id="rId37"/>
    <p:sldId id="284" r:id="rId38"/>
    <p:sldId id="285" r:id="rId39"/>
    <p:sldId id="268" r:id="rId40"/>
    <p:sldId id="265" r:id="rId41"/>
    <p:sldId id="287" r:id="rId42"/>
    <p:sldId id="269" r:id="rId43"/>
    <p:sldId id="288" r:id="rId44"/>
    <p:sldId id="264" r:id="rId45"/>
    <p:sldId id="289" r:id="rId46"/>
    <p:sldId id="290" r:id="rId47"/>
    <p:sldId id="266" r:id="rId48"/>
    <p:sldId id="267" r:id="rId49"/>
    <p:sldId id="292" r:id="rId50"/>
    <p:sldId id="291" r:id="rId51"/>
    <p:sldId id="399" r:id="rId52"/>
    <p:sldId id="400" r:id="rId53"/>
    <p:sldId id="398" r:id="rId54"/>
    <p:sldId id="397" r:id="rId55"/>
    <p:sldId id="39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Outline" id="{A5F02DEA-3368-4C6F-AA8E-C1BEFC1ADD2A}">
          <p14:sldIdLst>
            <p14:sldId id="256"/>
            <p14:sldId id="257"/>
          </p14:sldIdLst>
        </p14:section>
        <p14:section name="Vision System Redesign" id="{2485086E-C588-43F3-8DF6-B73C2D1C08FE}">
          <p14:sldIdLst>
            <p14:sldId id="259"/>
            <p14:sldId id="315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14"/>
            <p14:sldId id="358"/>
            <p14:sldId id="359"/>
            <p14:sldId id="363"/>
            <p14:sldId id="366"/>
            <p14:sldId id="367"/>
            <p14:sldId id="368"/>
            <p14:sldId id="374"/>
            <p14:sldId id="375"/>
            <p14:sldId id="377"/>
          </p14:sldIdLst>
        </p14:section>
        <p14:section name="Basestation" id="{FAAA7E8C-5A65-4254-9662-811D8DBFC001}">
          <p14:sldIdLst>
            <p14:sldId id="260"/>
            <p14:sldId id="261"/>
            <p14:sldId id="270"/>
            <p14:sldId id="273"/>
            <p14:sldId id="271"/>
            <p14:sldId id="272"/>
            <p14:sldId id="275"/>
            <p14:sldId id="277"/>
            <p14:sldId id="278"/>
            <p14:sldId id="279"/>
            <p14:sldId id="286"/>
            <p14:sldId id="280"/>
            <p14:sldId id="282"/>
            <p14:sldId id="283"/>
            <p14:sldId id="284"/>
            <p14:sldId id="285"/>
            <p14:sldId id="268"/>
            <p14:sldId id="265"/>
            <p14:sldId id="287"/>
            <p14:sldId id="269"/>
            <p14:sldId id="288"/>
            <p14:sldId id="264"/>
            <p14:sldId id="289"/>
            <p14:sldId id="290"/>
            <p14:sldId id="266"/>
            <p14:sldId id="267"/>
            <p14:sldId id="292"/>
            <p14:sldId id="291"/>
            <p14:sldId id="399"/>
            <p14:sldId id="400"/>
            <p14:sldId id="398"/>
            <p14:sldId id="397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1"/>
    <p:restoredTop sz="95540" autoAdjust="0"/>
  </p:normalViewPr>
  <p:slideViewPr>
    <p:cSldViewPr snapToGrid="0" snapToObjects="1">
      <p:cViewPr varScale="1">
        <p:scale>
          <a:sx n="84" d="100"/>
          <a:sy n="84" d="100"/>
        </p:scale>
        <p:origin x="624" y="82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39427-358C-5A48-AF97-07E602BD118C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8A1E2-8C3D-4444-B3A5-AE2BAF8C5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83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2E91A-5704-A24F-B95C-C313317DF10C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E359A-ADBA-554F-BEF6-2F776981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4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E359A-ADBA-554F-BEF6-2F776981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0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E359A-ADBA-554F-BEF6-2F776981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E359A-ADBA-554F-BEF6-2F77698111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7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485759" y="2168039"/>
            <a:ext cx="8172482" cy="3616566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485759" y="2015638"/>
            <a:ext cx="8172482" cy="16981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Master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pic>
        <p:nvPicPr>
          <p:cNvPr id="7" name="Picture 6" descr="cambada_trans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85" y="608461"/>
            <a:ext cx="4212030" cy="1002928"/>
          </a:xfrm>
          <a:prstGeom prst="rect">
            <a:avLst/>
          </a:prstGeom>
        </p:spPr>
      </p:pic>
      <p:pic>
        <p:nvPicPr>
          <p:cNvPr id="10" name="Picture 9" descr="logoIEETA_transpSMAL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51" y="6047787"/>
            <a:ext cx="457200" cy="6604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102957" y="6061856"/>
            <a:ext cx="293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IRIS-Lab / IEETA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</a:rPr>
              <a:t> / DETI / UA</a:t>
            </a:r>
          </a:p>
          <a:p>
            <a:pPr algn="ctr"/>
            <a:r>
              <a:rPr lang="en-US" baseline="0" dirty="0">
                <a:solidFill>
                  <a:schemeClr val="bg1">
                    <a:lumMod val="65000"/>
                  </a:schemeClr>
                </a:solidFill>
              </a:rPr>
              <a:t>University of </a:t>
            </a:r>
            <a:r>
              <a:rPr lang="en-US" baseline="0" dirty="0" err="1">
                <a:solidFill>
                  <a:schemeClr val="bg1">
                    <a:lumMod val="65000"/>
                  </a:schemeClr>
                </a:solidFill>
              </a:rPr>
              <a:t>Aveiro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</a:rPr>
              <a:t>, Portugal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11" descr="logo_UA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1" y="6061856"/>
            <a:ext cx="58757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1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-247945" y="-1117739"/>
            <a:ext cx="3124200" cy="20531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22444" y="-362338"/>
            <a:ext cx="7827361" cy="1297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 userDrawn="1"/>
        </p:nvSpPr>
        <p:spPr>
          <a:xfrm>
            <a:off x="6851451" y="6321830"/>
            <a:ext cx="2108764" cy="12632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303709" y="6321830"/>
            <a:ext cx="8235816" cy="12977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7820"/>
            <a:ext cx="8229600" cy="511834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443" y="6356350"/>
            <a:ext cx="8144083" cy="386304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2019 SC - Sydney, Australia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-303710" y="-1201109"/>
            <a:ext cx="3124200" cy="205314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366679" y="-445708"/>
            <a:ext cx="7827361" cy="12977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682"/>
            <a:ext cx="5672162" cy="86871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Master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pic>
        <p:nvPicPr>
          <p:cNvPr id="8" name="Picture 7" descr="cambada_trans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12" y="121378"/>
            <a:ext cx="2563217" cy="610329"/>
          </a:xfrm>
          <a:prstGeom prst="rect">
            <a:avLst/>
          </a:prstGeom>
        </p:spPr>
      </p:pic>
      <p:sp>
        <p:nvSpPr>
          <p:cNvPr id="13" name="Oval 12"/>
          <p:cNvSpPr/>
          <p:nvPr userDrawn="1"/>
        </p:nvSpPr>
        <p:spPr>
          <a:xfrm>
            <a:off x="8327527" y="6126163"/>
            <a:ext cx="632688" cy="6164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7527" y="6150522"/>
            <a:ext cx="632688" cy="570953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C223320E-1C23-D947-A10D-EF2BC3FAAA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8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>
            <a:lumMod val="20000"/>
            <a:lumOff val="80000"/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093CE-25D1-4990-AB7C-168C57F41F5C}"/>
              </a:ext>
            </a:extLst>
          </p:cNvPr>
          <p:cNvSpPr/>
          <p:nvPr userDrawn="1"/>
        </p:nvSpPr>
        <p:spPr>
          <a:xfrm>
            <a:off x="0" y="6321830"/>
            <a:ext cx="9143999" cy="12977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0DFC4-304E-4F83-A673-F86B3F04A35B}"/>
              </a:ext>
            </a:extLst>
          </p:cNvPr>
          <p:cNvSpPr/>
          <p:nvPr userDrawn="1"/>
        </p:nvSpPr>
        <p:spPr>
          <a:xfrm>
            <a:off x="-187778" y="-176665"/>
            <a:ext cx="9519558" cy="16788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mbada_transp.png">
            <a:extLst>
              <a:ext uri="{FF2B5EF4-FFF2-40B4-BE49-F238E27FC236}">
                <a16:creationId xmlns:a16="http://schemas.microsoft.com/office/drawing/2014/main" id="{BC79B990-043B-4ADE-B26E-B483C93FC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91" y="511784"/>
            <a:ext cx="2563217" cy="6103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CCF424-7F79-4FC6-84D3-118839E4F9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714500"/>
            <a:ext cx="8229600" cy="4411664"/>
          </a:xfrm>
        </p:spPr>
        <p:txBody>
          <a:bodyPr anchor="ctr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C63477-282A-441D-BAC2-E701780F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443" y="6356350"/>
            <a:ext cx="8144083" cy="386304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Vision System Redesign and CAMBADA Basestation // MSL Workshop 2018 - Aveiro, Portugal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8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Vision System Redesign and CAMBADA Basestation // MSL Workshop 2018 - Aveiro, Portugal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3320E-1C23-D947-A10D-EF2BC3FA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Vision System Redesign </a:t>
            </a:r>
            <a:br>
              <a:rPr lang="en-US" b="1" dirty="0"/>
            </a:br>
            <a:r>
              <a:rPr lang="en-US" b="1" dirty="0"/>
              <a:t>and CAMBADA </a:t>
            </a:r>
            <a:r>
              <a:rPr lang="en-US" b="1" dirty="0" err="1"/>
              <a:t>Basestation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875" y="3886200"/>
            <a:ext cx="7334250" cy="1752600"/>
          </a:xfrm>
        </p:spPr>
        <p:txBody>
          <a:bodyPr>
            <a:normAutofit/>
          </a:bodyPr>
          <a:lstStyle/>
          <a:p>
            <a:r>
              <a:rPr lang="en-US" sz="2600" u="sng" dirty="0"/>
              <a:t>Bernardo Cunha</a:t>
            </a:r>
            <a:r>
              <a:rPr lang="en-US" sz="2600" dirty="0"/>
              <a:t>, </a:t>
            </a:r>
            <a:r>
              <a:rPr lang="en-US" sz="2600" u="sng" dirty="0"/>
              <a:t>Ricardo Dias</a:t>
            </a:r>
            <a:r>
              <a:rPr lang="en-US" sz="2600" dirty="0"/>
              <a:t>, </a:t>
            </a:r>
          </a:p>
          <a:p>
            <a:r>
              <a:rPr lang="en-US" sz="2600" dirty="0"/>
              <a:t>Francisco Pinto, Nuno Lau</a:t>
            </a:r>
          </a:p>
          <a:p>
            <a:endParaRPr lang="en-US" sz="1800" dirty="0"/>
          </a:p>
          <a:p>
            <a:r>
              <a:rPr lang="en-US" sz="1800" dirty="0" err="1"/>
              <a:t>RoboCup</a:t>
            </a:r>
            <a:r>
              <a:rPr lang="en-US" sz="1800" dirty="0"/>
              <a:t> Scientific Challenge 2019 – 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419515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371473"/>
            <a:ext cx="3060484" cy="4757870"/>
          </a:xfrm>
        </p:spPr>
        <p:txBody>
          <a:bodyPr>
            <a:normAutofit/>
          </a:bodyPr>
          <a:lstStyle/>
          <a:p>
            <a:r>
              <a:rPr lang="en-US" sz="2400" dirty="0"/>
              <a:t>BUT: the effective space resolution is actually the one shown on the image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Current mirror provides a very high resolution close to the robot but a very poor one when we move away.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10495-4E44-4DD6-8079-80281722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1" y="932252"/>
            <a:ext cx="5330437" cy="53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279A0-33F6-45A3-A901-FC310776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7" y="1648285"/>
            <a:ext cx="3525236" cy="4059179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48285"/>
            <a:ext cx="4388215" cy="4502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Furthermore, during a stressful competition, and after being hit by the ball several times, the mirror supporting system will slightly get misaligned over time.</a:t>
            </a:r>
          </a:p>
          <a:p>
            <a:endParaRPr lang="en-US" dirty="0"/>
          </a:p>
          <a:p>
            <a:r>
              <a:rPr lang="en-US" dirty="0"/>
              <a:t>Extrinsic parameters may, therefore, be no longer valid after 3 or 4 games implying new recalibration</a:t>
            </a:r>
          </a:p>
        </p:txBody>
      </p:sp>
    </p:spTree>
    <p:extLst>
      <p:ext uri="{BB962C8B-B14F-4D97-AF65-F5344CB8AC3E}">
        <p14:creationId xmlns:p14="http://schemas.microsoft.com/office/powerpoint/2010/main" val="357171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371473"/>
            <a:ext cx="3060484" cy="4757870"/>
          </a:xfrm>
        </p:spPr>
        <p:txBody>
          <a:bodyPr>
            <a:normAutofit/>
          </a:bodyPr>
          <a:lstStyle/>
          <a:p>
            <a:r>
              <a:rPr lang="en-US" sz="2400" dirty="0"/>
              <a:t>De image on the left is the result of a 0.5 degree error in one of the mirror back plane axis</a:t>
            </a:r>
          </a:p>
          <a:p>
            <a:endParaRPr lang="en-US" sz="2400" dirty="0"/>
          </a:p>
          <a:p>
            <a:r>
              <a:rPr lang="en-US" sz="2400" dirty="0"/>
              <a:t>This will result in errors at distances  &gt; 2m, which may result in significant localization issues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098F1-3FD6-4535-BD2A-AA62F49D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2" y="929651"/>
            <a:ext cx="5330505" cy="53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8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7D7B95E-CFA0-48EE-9C3D-6B8F0483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" y="1199277"/>
            <a:ext cx="8229600" cy="48098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summary:</a:t>
            </a:r>
          </a:p>
          <a:p>
            <a:pPr lvl="1"/>
            <a:r>
              <a:rPr lang="en-US" dirty="0"/>
              <a:t>We needed a more stable mechanical solution for the vision system</a:t>
            </a:r>
          </a:p>
          <a:p>
            <a:pPr lvl="1"/>
            <a:r>
              <a:rPr lang="en-US" dirty="0"/>
              <a:t>We redesigned our mirror so that distribution of spatial resolution may enhanced:</a:t>
            </a:r>
          </a:p>
          <a:p>
            <a:pPr lvl="2"/>
            <a:r>
              <a:rPr lang="en-US" dirty="0"/>
              <a:t>by reducing significantly the resolution close to the robot</a:t>
            </a:r>
          </a:p>
          <a:p>
            <a:pPr lvl="2"/>
            <a:r>
              <a:rPr lang="en-US" dirty="0"/>
              <a:t>by reducing the size of the robot body on the image</a:t>
            </a:r>
          </a:p>
          <a:p>
            <a:pPr lvl="2"/>
            <a:r>
              <a:rPr lang="en-US" dirty="0"/>
              <a:t>by increasing resolution at higher distances</a:t>
            </a:r>
          </a:p>
          <a:p>
            <a:pPr lvl="2"/>
            <a:r>
              <a:rPr lang="en-US" dirty="0"/>
              <a:t>by trying to keep resolution degradation more linear</a:t>
            </a:r>
          </a:p>
          <a:p>
            <a:pPr lvl="2"/>
            <a:r>
              <a:rPr lang="en-US" dirty="0"/>
              <a:t>while still being able to see above the floor at least 1m</a:t>
            </a:r>
          </a:p>
          <a:p>
            <a:pPr lvl="7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</p:spTree>
    <p:extLst>
      <p:ext uri="{BB962C8B-B14F-4D97-AF65-F5344CB8AC3E}">
        <p14:creationId xmlns:p14="http://schemas.microsoft.com/office/powerpoint/2010/main" val="238396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Mechanical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7A29B-FFDE-4763-BBD3-EE7E1146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84" y="1217786"/>
            <a:ext cx="4032316" cy="4932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90B560-CC9F-415D-9B98-F5F0EFBB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30" y="1217786"/>
            <a:ext cx="3762586" cy="493273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8795F9-9926-4F63-A0DC-0032E52B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84" y="5491193"/>
            <a:ext cx="8229600" cy="57095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Nothing fundamentally new here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6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92D4B-8F26-4EFE-8FDC-42132303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0" y="977062"/>
            <a:ext cx="8739136" cy="5149971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C2E56C-4F3A-4844-866C-6CB62FB2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1096871"/>
            <a:ext cx="2873828" cy="10333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Simulated full size field design with a robot at the center</a:t>
            </a:r>
          </a:p>
          <a:p>
            <a:pPr lvl="7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8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A9FB-1F3E-428E-8E3E-D8220BE2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964069"/>
            <a:ext cx="5277632" cy="5277632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49F28B6-E0C8-4E46-9CB9-8B82E0879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371473"/>
            <a:ext cx="3060484" cy="4757870"/>
          </a:xfrm>
        </p:spPr>
        <p:txBody>
          <a:bodyPr>
            <a:normAutofit/>
          </a:bodyPr>
          <a:lstStyle/>
          <a:p>
            <a:r>
              <a:rPr lang="en-US" sz="2400" dirty="0"/>
              <a:t>Just to recall:</a:t>
            </a:r>
          </a:p>
          <a:p>
            <a:pPr lvl="1"/>
            <a:r>
              <a:rPr lang="en-US" sz="2000" dirty="0"/>
              <a:t>Simulated view of current mirror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5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84B9F-2A40-48A4-B338-BD7A22F5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8" y="1038583"/>
            <a:ext cx="8717280" cy="45872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</p:spTree>
    <p:extLst>
      <p:ext uri="{BB962C8B-B14F-4D97-AF65-F5344CB8AC3E}">
        <p14:creationId xmlns:p14="http://schemas.microsoft.com/office/powerpoint/2010/main" val="63188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84B9F-2A40-48A4-B338-BD7A22F5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8" y="1038583"/>
            <a:ext cx="8717280" cy="45872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8D6FD-183A-4FD4-888C-D7BCD7C3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2" y="1803935"/>
            <a:ext cx="87249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72BA8-7508-4F96-A7A4-C62037E6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" y="1165608"/>
            <a:ext cx="4870994" cy="48709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A69B41-F04D-4431-BAE1-D350422BE7FB}"/>
              </a:ext>
            </a:extLst>
          </p:cNvPr>
          <p:cNvCxnSpPr/>
          <p:nvPr/>
        </p:nvCxnSpPr>
        <p:spPr>
          <a:xfrm>
            <a:off x="4273006" y="1175663"/>
            <a:ext cx="0" cy="48709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7516A8-D9C2-484D-9F56-98290AC3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05" y="1165614"/>
            <a:ext cx="4881049" cy="48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Exploratory Vision System Redesign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Basestation</a:t>
            </a:r>
            <a:r>
              <a:rPr lang="en-US" dirty="0"/>
              <a:t>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2175" y="6149975"/>
            <a:ext cx="631825" cy="571500"/>
          </a:xfrm>
        </p:spPr>
        <p:txBody>
          <a:bodyPr/>
          <a:lstStyle/>
          <a:p>
            <a:fld id="{C223320E-1C23-D947-A10D-EF2BC3FAAA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9A2D4-0E80-4E2B-99A3-78B66AEA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289840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A7CA5D-1C1A-42F1-883C-E42C09CE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1" y="977147"/>
            <a:ext cx="8737092" cy="51174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</p:spTree>
    <p:extLst>
      <p:ext uri="{BB962C8B-B14F-4D97-AF65-F5344CB8AC3E}">
        <p14:creationId xmlns:p14="http://schemas.microsoft.com/office/powerpoint/2010/main" val="993330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B41C3-EEB7-4880-BD7F-12B05F11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6" y="972179"/>
            <a:ext cx="8737092" cy="51174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Mirror redesign</a:t>
            </a:r>
          </a:p>
        </p:txBody>
      </p:sp>
    </p:spTree>
    <p:extLst>
      <p:ext uri="{BB962C8B-B14F-4D97-AF65-F5344CB8AC3E}">
        <p14:creationId xmlns:p14="http://schemas.microsoft.com/office/powerpoint/2010/main" val="1218365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9CC0BB3-2A7F-417A-9CE4-792345831874}"/>
              </a:ext>
            </a:extLst>
          </p:cNvPr>
          <p:cNvSpPr txBox="1">
            <a:spLocks/>
          </p:cNvSpPr>
          <p:nvPr/>
        </p:nvSpPr>
        <p:spPr>
          <a:xfrm>
            <a:off x="440519" y="-24783"/>
            <a:ext cx="5672162" cy="8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A69B41-F04D-4431-BAE1-D350422BE7FB}"/>
              </a:ext>
            </a:extLst>
          </p:cNvPr>
          <p:cNvCxnSpPr/>
          <p:nvPr/>
        </p:nvCxnSpPr>
        <p:spPr>
          <a:xfrm>
            <a:off x="4273006" y="1175663"/>
            <a:ext cx="0" cy="48709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9B2D25-7990-470F-8D4B-8A3ADBE1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3" y="1175663"/>
            <a:ext cx="4881049" cy="48810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45B434-94E5-47FF-A7C6-2D8CD87A82AA}"/>
              </a:ext>
            </a:extLst>
          </p:cNvPr>
          <p:cNvSpPr/>
          <p:nvPr/>
        </p:nvSpPr>
        <p:spPr>
          <a:xfrm>
            <a:off x="783988" y="1777142"/>
            <a:ext cx="3672000" cy="3672000"/>
          </a:xfrm>
          <a:prstGeom prst="ellipse">
            <a:avLst/>
          </a:prstGeom>
          <a:noFill/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B97A33-C098-4E72-ADE7-8929FADEF048}"/>
              </a:ext>
            </a:extLst>
          </p:cNvPr>
          <p:cNvSpPr/>
          <p:nvPr/>
        </p:nvSpPr>
        <p:spPr>
          <a:xfrm>
            <a:off x="916292" y="1899398"/>
            <a:ext cx="3420000" cy="34200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F4D49A6-D640-4586-A246-E0E5B4A99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492" y="1371473"/>
            <a:ext cx="3895723" cy="4757870"/>
          </a:xfrm>
        </p:spPr>
        <p:txBody>
          <a:bodyPr>
            <a:normAutofit/>
          </a:bodyPr>
          <a:lstStyle/>
          <a:p>
            <a:r>
              <a:rPr lang="en-US" sz="2400" dirty="0"/>
              <a:t>Increase in radial spatial resolution at greater distances also imply that angle resolution is decreased</a:t>
            </a:r>
          </a:p>
          <a:p>
            <a:r>
              <a:rPr lang="en-US" sz="2400" dirty="0"/>
              <a:t>Those two effects combined will turn balls into ellipses and obstacles will turn out thinner</a:t>
            </a:r>
          </a:p>
          <a:p>
            <a:r>
              <a:rPr lang="en-US" sz="2400" dirty="0"/>
              <a:t>Algorithms will have to be re-tuned to handle this effect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2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Exploratory Vision System Redesign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Basestation</a:t>
            </a:r>
            <a:r>
              <a:rPr lang="en-US" b="1" dirty="0"/>
              <a:t>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2175" y="6149975"/>
            <a:ext cx="631825" cy="571500"/>
          </a:xfrm>
        </p:spPr>
        <p:txBody>
          <a:bodyPr/>
          <a:lstStyle/>
          <a:p>
            <a:fld id="{C223320E-1C23-D947-A10D-EF2BC3FAAA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1893-F85A-4B4A-88BB-6B7B22AA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252443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6B263-8F10-4007-9017-74036A86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Show Robots State in Real-Time</a:t>
            </a:r>
          </a:p>
          <a:p>
            <a:r>
              <a:rPr lang="en-US" dirty="0"/>
              <a:t>World State Visualization (3D)</a:t>
            </a:r>
          </a:p>
          <a:p>
            <a:endParaRPr lang="en-US" dirty="0"/>
          </a:p>
          <a:p>
            <a:r>
              <a:rPr lang="en-US" dirty="0"/>
              <a:t>Debugging</a:t>
            </a:r>
          </a:p>
          <a:p>
            <a:r>
              <a:rPr lang="en-US" dirty="0"/>
              <a:t>Connection to the real </a:t>
            </a:r>
            <a:r>
              <a:rPr lang="en-US" dirty="0" err="1"/>
              <a:t>RefBox</a:t>
            </a:r>
            <a:endParaRPr lang="en-US" dirty="0"/>
          </a:p>
          <a:p>
            <a:r>
              <a:rPr lang="en-US" dirty="0"/>
              <a:t>Performing </a:t>
            </a:r>
            <a:r>
              <a:rPr lang="en-US" dirty="0" err="1"/>
              <a:t>RefBox</a:t>
            </a:r>
            <a:r>
              <a:rPr lang="en-US" dirty="0"/>
              <a:t> Emulation</a:t>
            </a:r>
          </a:p>
          <a:p>
            <a:r>
              <a:rPr lang="en-US" dirty="0"/>
              <a:t>Performing automatic Logging</a:t>
            </a:r>
          </a:p>
          <a:p>
            <a:r>
              <a:rPr lang="en-US" dirty="0"/>
              <a:t>Allowing Instant-Replay</a:t>
            </a:r>
          </a:p>
          <a:p>
            <a:r>
              <a:rPr lang="en-US" dirty="0" err="1"/>
              <a:t>Sync’ed</a:t>
            </a:r>
            <a:r>
              <a:rPr lang="en-US" dirty="0"/>
              <a:t> Video Player</a:t>
            </a:r>
          </a:p>
          <a:p>
            <a:r>
              <a:rPr lang="en-US" dirty="0"/>
              <a:t>Set Play editor already integrated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2F978-D6A9-47FF-9A3E-95B2670C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Basestation</a:t>
            </a:r>
            <a:r>
              <a:rPr lang="en-US" dirty="0"/>
              <a:t> Features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59A05-4B10-47AA-AE64-4A47FD62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D1749-75DE-4524-A5F2-9B0216B3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4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6FF4-1614-41C1-ABE8-75752B8B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3A145-768A-44F3-B3F0-FE437D74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Basestation</a:t>
            </a:r>
            <a:r>
              <a:rPr lang="en-US" dirty="0"/>
              <a:t>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5BADB-B7A6-4E01-A3B0-727E5E07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A0D41F-4BBF-4B80-A98D-DD1E03FC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" y="1020413"/>
            <a:ext cx="8939213" cy="5014913"/>
          </a:xfrm>
        </p:spPr>
      </p:pic>
    </p:spTree>
    <p:extLst>
      <p:ext uri="{BB962C8B-B14F-4D97-AF65-F5344CB8AC3E}">
        <p14:creationId xmlns:p14="http://schemas.microsoft.com/office/powerpoint/2010/main" val="1088403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6FF4-1614-41C1-ABE8-75752B8B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3A145-768A-44F3-B3F0-FE437D74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5BADB-B7A6-4E01-A3B0-727E5E07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A0D41F-4BBF-4B80-A98D-DD1E03FC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2393" y="1032695"/>
            <a:ext cx="8939213" cy="5014913"/>
          </a:xfr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DCB86817-1E8B-441F-82B4-D4BADE4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81669" r="50000"/>
          <a:stretch/>
        </p:blipFill>
        <p:spPr>
          <a:xfrm>
            <a:off x="3081528" y="5120640"/>
            <a:ext cx="1489899" cy="9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39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6666"/>
            <a:ext cx="3750469" cy="22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0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OK (robot running)</a:t>
            </a:r>
          </a:p>
          <a:p>
            <a:r>
              <a:rPr lang="en-US" dirty="0"/>
              <a:t>Stand-by (robot connected but not running)</a:t>
            </a:r>
          </a:p>
          <a:p>
            <a:r>
              <a:rPr lang="en-US" dirty="0"/>
              <a:t>NA (robot not connected – unknow status)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13" y="1896666"/>
            <a:ext cx="3750469" cy="2274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1DF90C-3AEA-40CE-8D5B-EBE3645C2E90}"/>
              </a:ext>
            </a:extLst>
          </p:cNvPr>
          <p:cNvSpPr/>
          <p:nvPr/>
        </p:nvSpPr>
        <p:spPr>
          <a:xfrm>
            <a:off x="2789506" y="2158115"/>
            <a:ext cx="1645740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F21F3-F589-471E-B107-2B01FF31A62F}"/>
              </a:ext>
            </a:extLst>
          </p:cNvPr>
          <p:cNvSpPr/>
          <p:nvPr/>
        </p:nvSpPr>
        <p:spPr>
          <a:xfrm>
            <a:off x="257226" y="1021576"/>
            <a:ext cx="2705100" cy="658602"/>
          </a:xfrm>
          <a:prstGeom prst="wedgeRectCallout">
            <a:avLst>
              <a:gd name="adj1" fmla="val 36209"/>
              <a:gd name="adj2" fmla="val 1234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 Status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70BFD0-A4A6-40AD-BE0A-5CA0E594648E}"/>
              </a:ext>
            </a:extLst>
          </p:cNvPr>
          <p:cNvSpPr/>
          <p:nvPr/>
        </p:nvSpPr>
        <p:spPr>
          <a:xfrm>
            <a:off x="4494574" y="2155890"/>
            <a:ext cx="1645740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9F9B633-F1EF-4678-886F-00F07D8EE01A}"/>
              </a:ext>
            </a:extLst>
          </p:cNvPr>
          <p:cNvSpPr/>
          <p:nvPr/>
        </p:nvSpPr>
        <p:spPr>
          <a:xfrm>
            <a:off x="5825749" y="966025"/>
            <a:ext cx="2705100" cy="658602"/>
          </a:xfrm>
          <a:prstGeom prst="wedgeRectCallout">
            <a:avLst>
              <a:gd name="adj1" fmla="val -38791"/>
              <a:gd name="adj2" fmla="val 1278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/ Stop Button</a:t>
            </a:r>
          </a:p>
        </p:txBody>
      </p:sp>
    </p:spTree>
    <p:extLst>
      <p:ext uri="{BB962C8B-B14F-4D97-AF65-F5344CB8AC3E}">
        <p14:creationId xmlns:p14="http://schemas.microsoft.com/office/powerpoint/2010/main" val="353271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3" y="4553504"/>
            <a:ext cx="4114800" cy="15816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This is still legacy terminology</a:t>
            </a:r>
          </a:p>
          <a:p>
            <a:r>
              <a:rPr lang="en-US" dirty="0"/>
              <a:t>We still use Blue / Yellow to distinguish between goals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6666"/>
            <a:ext cx="3750469" cy="22740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DBC495-70A5-4F29-9C5A-DFA792D6E928}"/>
              </a:ext>
            </a:extLst>
          </p:cNvPr>
          <p:cNvSpPr/>
          <p:nvPr/>
        </p:nvSpPr>
        <p:spPr>
          <a:xfrm>
            <a:off x="2791313" y="2413832"/>
            <a:ext cx="1690251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F21F3-F589-471E-B107-2B01FF31A62F}"/>
              </a:ext>
            </a:extLst>
          </p:cNvPr>
          <p:cNvSpPr/>
          <p:nvPr/>
        </p:nvSpPr>
        <p:spPr>
          <a:xfrm>
            <a:off x="611355" y="2313536"/>
            <a:ext cx="1936043" cy="658602"/>
          </a:xfrm>
          <a:prstGeom prst="wedgeRectCallout">
            <a:avLst>
              <a:gd name="adj1" fmla="val 59801"/>
              <a:gd name="adj2" fmla="val -168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Goal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5A53A4D-9BC2-4615-BA80-577BC4C18A61}"/>
              </a:ext>
            </a:extLst>
          </p:cNvPr>
          <p:cNvSpPr txBox="1">
            <a:spLocks/>
          </p:cNvSpPr>
          <p:nvPr/>
        </p:nvSpPr>
        <p:spPr>
          <a:xfrm>
            <a:off x="4298243" y="4544464"/>
            <a:ext cx="4781749" cy="158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team color for ref-box commands</a:t>
            </a:r>
          </a:p>
          <a:p>
            <a:r>
              <a:rPr lang="en-US" dirty="0"/>
              <a:t>Doing this per-robot allows us to perform tests against ourselves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FFDEC-A339-479C-A4F1-5846FAABB17A}"/>
              </a:ext>
            </a:extLst>
          </p:cNvPr>
          <p:cNvSpPr/>
          <p:nvPr/>
        </p:nvSpPr>
        <p:spPr>
          <a:xfrm>
            <a:off x="4508497" y="2410950"/>
            <a:ext cx="1618104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E2A0931-3969-4B36-87B4-FBEF6E74988F}"/>
              </a:ext>
            </a:extLst>
          </p:cNvPr>
          <p:cNvSpPr/>
          <p:nvPr/>
        </p:nvSpPr>
        <p:spPr>
          <a:xfrm>
            <a:off x="6513023" y="2328510"/>
            <a:ext cx="1936043" cy="658602"/>
          </a:xfrm>
          <a:prstGeom prst="wedgeRectCallout">
            <a:avLst>
              <a:gd name="adj1" fmla="val -67131"/>
              <a:gd name="adj2" fmla="val -2114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Color</a:t>
            </a:r>
          </a:p>
        </p:txBody>
      </p:sp>
    </p:spTree>
    <p:extLst>
      <p:ext uri="{BB962C8B-B14F-4D97-AF65-F5344CB8AC3E}">
        <p14:creationId xmlns:p14="http://schemas.microsoft.com/office/powerpoint/2010/main" val="58562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Exploratory Vision System Redesign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Basestation</a:t>
            </a:r>
            <a:r>
              <a:rPr lang="en-US" dirty="0"/>
              <a:t>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12175" y="6149975"/>
            <a:ext cx="631825" cy="571500"/>
          </a:xfrm>
        </p:spPr>
        <p:txBody>
          <a:bodyPr/>
          <a:lstStyle/>
          <a:p>
            <a:fld id="{C223320E-1C23-D947-A10D-EF2BC3FAAA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1FE1A-B724-4BB2-B801-9591AFC8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144544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Decision/Strategy </a:t>
            </a:r>
            <a:r>
              <a:rPr lang="en-US" b="1" dirty="0"/>
              <a:t>feedback</a:t>
            </a:r>
          </a:p>
          <a:p>
            <a:r>
              <a:rPr lang="en-US" dirty="0"/>
              <a:t>Which Role the robot is in (Goalkeeper, Defender, Attacker, …)</a:t>
            </a:r>
          </a:p>
          <a:p>
            <a:r>
              <a:rPr lang="en-US" dirty="0"/>
              <a:t>Which behavior the robot is assuming inside that role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3" y="1896666"/>
            <a:ext cx="3750469" cy="2274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7F95B2-D21B-49CC-92EB-B5606298BEEE}"/>
              </a:ext>
            </a:extLst>
          </p:cNvPr>
          <p:cNvSpPr/>
          <p:nvPr/>
        </p:nvSpPr>
        <p:spPr>
          <a:xfrm>
            <a:off x="2736675" y="2690518"/>
            <a:ext cx="3461631" cy="28888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F21F3-F589-471E-B107-2B01FF31A62F}"/>
              </a:ext>
            </a:extLst>
          </p:cNvPr>
          <p:cNvSpPr/>
          <p:nvPr/>
        </p:nvSpPr>
        <p:spPr>
          <a:xfrm>
            <a:off x="1027882" y="2605352"/>
            <a:ext cx="1555042" cy="658602"/>
          </a:xfrm>
          <a:prstGeom prst="wedgeRectCallout">
            <a:avLst>
              <a:gd name="adj1" fmla="val 59801"/>
              <a:gd name="adj2" fmla="val -168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Role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F347F-FA01-48F0-A902-27512E2F3276}"/>
              </a:ext>
            </a:extLst>
          </p:cNvPr>
          <p:cNvSpPr/>
          <p:nvPr/>
        </p:nvSpPr>
        <p:spPr>
          <a:xfrm>
            <a:off x="5605453" y="2669532"/>
            <a:ext cx="2209801" cy="658602"/>
          </a:xfrm>
          <a:prstGeom prst="wedgeRectCallout">
            <a:avLst>
              <a:gd name="adj1" fmla="val -65163"/>
              <a:gd name="adj2" fmla="val -269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</a:t>
            </a:r>
            <a:r>
              <a:rPr lang="en-US" dirty="0" err="1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select which info to show</a:t>
            </a:r>
          </a:p>
          <a:p>
            <a:r>
              <a:rPr lang="en-US" dirty="0"/>
              <a:t>Usually: LiPo battery pack voltage level, laptop battery level, motor temperature, …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6666"/>
            <a:ext cx="3750469" cy="22740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80AF1F-E25C-47EA-84AE-0A157FE29441}"/>
              </a:ext>
            </a:extLst>
          </p:cNvPr>
          <p:cNvSpPr/>
          <p:nvPr/>
        </p:nvSpPr>
        <p:spPr>
          <a:xfrm>
            <a:off x="2816759" y="2950622"/>
            <a:ext cx="3286536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EC4ABFA-B94B-453D-BB64-DDF93D47CA56}"/>
              </a:ext>
            </a:extLst>
          </p:cNvPr>
          <p:cNvSpPr/>
          <p:nvPr/>
        </p:nvSpPr>
        <p:spPr>
          <a:xfrm>
            <a:off x="5858474" y="1710347"/>
            <a:ext cx="2209801" cy="658602"/>
          </a:xfrm>
          <a:prstGeom prst="wedgeRectCallout">
            <a:avLst>
              <a:gd name="adj1" fmla="val -38310"/>
              <a:gd name="adj2" fmla="val 1355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General Purpose Numeric Fields</a:t>
            </a:r>
          </a:p>
        </p:txBody>
      </p:sp>
    </p:spTree>
    <p:extLst>
      <p:ext uri="{BB962C8B-B14F-4D97-AF65-F5344CB8AC3E}">
        <p14:creationId xmlns:p14="http://schemas.microsoft.com/office/powerpoint/2010/main" val="2119299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/>
          </a:bodyPr>
          <a:lstStyle/>
          <a:p>
            <a:r>
              <a:rPr lang="en-US" dirty="0"/>
              <a:t>Coordination flags are used to coordinate actions between robots (for inter-agent interactions such as pass/reception)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4269"/>
            <a:ext cx="3750469" cy="2274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29ADC4-459E-4F1D-B628-F48B61D501A3}"/>
              </a:ext>
            </a:extLst>
          </p:cNvPr>
          <p:cNvSpPr/>
          <p:nvPr/>
        </p:nvSpPr>
        <p:spPr>
          <a:xfrm>
            <a:off x="2726327" y="3222458"/>
            <a:ext cx="3286536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F21F3-F589-471E-B107-2B01FF31A62F}"/>
              </a:ext>
            </a:extLst>
          </p:cNvPr>
          <p:cNvSpPr/>
          <p:nvPr/>
        </p:nvSpPr>
        <p:spPr>
          <a:xfrm>
            <a:off x="258905" y="2616290"/>
            <a:ext cx="2264756" cy="658602"/>
          </a:xfrm>
          <a:prstGeom prst="wedgeRectCallout">
            <a:avLst>
              <a:gd name="adj1" fmla="val 60427"/>
              <a:gd name="adj2" fmla="val 4523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Coordination Flag 1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F347F-FA01-48F0-A902-27512E2F3276}"/>
              </a:ext>
            </a:extLst>
          </p:cNvPr>
          <p:cNvSpPr/>
          <p:nvPr/>
        </p:nvSpPr>
        <p:spPr>
          <a:xfrm>
            <a:off x="5342333" y="1854992"/>
            <a:ext cx="2209801" cy="658602"/>
          </a:xfrm>
          <a:prstGeom prst="wedgeRectCallout">
            <a:avLst>
              <a:gd name="adj1" fmla="val -47995"/>
              <a:gd name="adj2" fmla="val 1709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Coordination Flag 2</a:t>
            </a:r>
          </a:p>
        </p:txBody>
      </p:sp>
    </p:spTree>
    <p:extLst>
      <p:ext uri="{BB962C8B-B14F-4D97-AF65-F5344CB8AC3E}">
        <p14:creationId xmlns:p14="http://schemas.microsoft.com/office/powerpoint/2010/main" val="163547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 Bar from 0 to 2 seconds</a:t>
            </a:r>
          </a:p>
          <a:p>
            <a:r>
              <a:rPr lang="en-US" dirty="0"/>
              <a:t>Displays elapsed seconds in text if higher than 2 seconds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6666"/>
            <a:ext cx="3750469" cy="2274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29ADC4-459E-4F1D-B628-F48B61D501A3}"/>
              </a:ext>
            </a:extLst>
          </p:cNvPr>
          <p:cNvSpPr/>
          <p:nvPr/>
        </p:nvSpPr>
        <p:spPr>
          <a:xfrm>
            <a:off x="2732335" y="3457640"/>
            <a:ext cx="3403271" cy="232582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F347F-FA01-48F0-A902-27512E2F3276}"/>
              </a:ext>
            </a:extLst>
          </p:cNvPr>
          <p:cNvSpPr/>
          <p:nvPr/>
        </p:nvSpPr>
        <p:spPr>
          <a:xfrm>
            <a:off x="5828329" y="1938778"/>
            <a:ext cx="2209801" cy="658602"/>
          </a:xfrm>
          <a:prstGeom prst="wedgeRectCallout">
            <a:avLst>
              <a:gd name="adj1" fmla="val -47995"/>
              <a:gd name="adj2" fmla="val 1709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RtDB</a:t>
            </a:r>
            <a:r>
              <a:rPr lang="en-US" dirty="0"/>
              <a:t> Info Lifetime</a:t>
            </a:r>
          </a:p>
        </p:txBody>
      </p:sp>
    </p:spTree>
    <p:extLst>
      <p:ext uri="{BB962C8B-B14F-4D97-AF65-F5344CB8AC3E}">
        <p14:creationId xmlns:p14="http://schemas.microsoft.com/office/powerpoint/2010/main" val="311459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4114800" cy="15816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mainly to test roles</a:t>
            </a:r>
          </a:p>
          <a:p>
            <a:r>
              <a:rPr lang="en-US" dirty="0"/>
              <a:t>Bypass dynamic role selection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96666"/>
            <a:ext cx="3750469" cy="2274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85B4DF-7341-4EE5-B22A-483B571A7DDF}"/>
              </a:ext>
            </a:extLst>
          </p:cNvPr>
          <p:cNvSpPr/>
          <p:nvPr/>
        </p:nvSpPr>
        <p:spPr>
          <a:xfrm>
            <a:off x="2739303" y="3642410"/>
            <a:ext cx="2673860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F347F-FA01-48F0-A902-27512E2F3276}"/>
              </a:ext>
            </a:extLst>
          </p:cNvPr>
          <p:cNvSpPr/>
          <p:nvPr/>
        </p:nvSpPr>
        <p:spPr>
          <a:xfrm>
            <a:off x="624839" y="2313536"/>
            <a:ext cx="2209801" cy="658602"/>
          </a:xfrm>
          <a:prstGeom prst="wedgeRectCallout">
            <a:avLst>
              <a:gd name="adj1" fmla="val 45108"/>
              <a:gd name="adj2" fmla="val 1515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 Role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E5F3C9F-E097-47D5-9282-71BEAFD22056}"/>
              </a:ext>
            </a:extLst>
          </p:cNvPr>
          <p:cNvSpPr txBox="1">
            <a:spLocks/>
          </p:cNvSpPr>
          <p:nvPr/>
        </p:nvSpPr>
        <p:spPr>
          <a:xfrm>
            <a:off x="4572000" y="4544464"/>
            <a:ext cx="4114800" cy="158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we do tests and the robot is “lost”, we can click this button to restart the localization algorithm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DD67D-28B8-4FE7-9AC6-E0759A34D599}"/>
              </a:ext>
            </a:extLst>
          </p:cNvPr>
          <p:cNvSpPr/>
          <p:nvPr/>
        </p:nvSpPr>
        <p:spPr>
          <a:xfrm>
            <a:off x="5447618" y="3636597"/>
            <a:ext cx="941085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FA6562B-04A7-4263-AA75-1DA359F086E3}"/>
              </a:ext>
            </a:extLst>
          </p:cNvPr>
          <p:cNvSpPr/>
          <p:nvPr/>
        </p:nvSpPr>
        <p:spPr>
          <a:xfrm>
            <a:off x="6235396" y="2062386"/>
            <a:ext cx="2209801" cy="868717"/>
          </a:xfrm>
          <a:prstGeom prst="wedgeRectCallout">
            <a:avLst>
              <a:gd name="adj1" fmla="val -44914"/>
              <a:gd name="adj2" fmla="val 1340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 “</a:t>
            </a:r>
            <a:r>
              <a:rPr lang="en-US" dirty="0" err="1"/>
              <a:t>Relocalization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924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65" y="1969256"/>
            <a:ext cx="3750469" cy="22740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7EBC59-627B-4E5D-B86A-09D7A46BA267}"/>
              </a:ext>
            </a:extLst>
          </p:cNvPr>
          <p:cNvSpPr/>
          <p:nvPr/>
        </p:nvSpPr>
        <p:spPr>
          <a:xfrm>
            <a:off x="2737377" y="3947598"/>
            <a:ext cx="3697213" cy="2918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/>
          </a:bodyPr>
          <a:lstStyle/>
          <a:p>
            <a:r>
              <a:rPr lang="en-US" dirty="0"/>
              <a:t>Access to fast common actions we perform on the robots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F347F-FA01-48F0-A902-27512E2F3276}"/>
              </a:ext>
            </a:extLst>
          </p:cNvPr>
          <p:cNvSpPr/>
          <p:nvPr/>
        </p:nvSpPr>
        <p:spPr>
          <a:xfrm>
            <a:off x="326808" y="3268889"/>
            <a:ext cx="2209801" cy="868717"/>
          </a:xfrm>
          <a:prstGeom prst="wedgeRectCallout">
            <a:avLst>
              <a:gd name="adj1" fmla="val 68659"/>
              <a:gd name="adj2" fmla="val 276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All Processes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14170D-1A5F-4C2F-B408-A33E5B178DF0}"/>
              </a:ext>
            </a:extLst>
          </p:cNvPr>
          <p:cNvSpPr/>
          <p:nvPr/>
        </p:nvSpPr>
        <p:spPr>
          <a:xfrm>
            <a:off x="1431709" y="2099058"/>
            <a:ext cx="2209801" cy="868717"/>
          </a:xfrm>
          <a:prstGeom prst="wedgeRectCallout">
            <a:avLst>
              <a:gd name="adj1" fmla="val 53252"/>
              <a:gd name="adj2" fmla="val 1609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All Processes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83B7440-380A-4EC8-9195-9BE7AB2EFAB9}"/>
              </a:ext>
            </a:extLst>
          </p:cNvPr>
          <p:cNvSpPr/>
          <p:nvPr/>
        </p:nvSpPr>
        <p:spPr>
          <a:xfrm>
            <a:off x="2536610" y="1024513"/>
            <a:ext cx="2209801" cy="868717"/>
          </a:xfrm>
          <a:prstGeom prst="wedgeRectCallout">
            <a:avLst>
              <a:gd name="adj1" fmla="val 26400"/>
              <a:gd name="adj2" fmla="val 2852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RE-START</a:t>
            </a:r>
          </a:p>
          <a:p>
            <a:pPr algn="ctr"/>
            <a:r>
              <a:rPr lang="en-US" dirty="0"/>
              <a:t>Agent Process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21761FC-644C-4344-B96A-CCDDC4E027E8}"/>
              </a:ext>
            </a:extLst>
          </p:cNvPr>
          <p:cNvSpPr/>
          <p:nvPr/>
        </p:nvSpPr>
        <p:spPr>
          <a:xfrm>
            <a:off x="4860463" y="1032874"/>
            <a:ext cx="2209801" cy="868717"/>
          </a:xfrm>
          <a:prstGeom prst="wedgeRectCallout">
            <a:avLst>
              <a:gd name="adj1" fmla="val -50636"/>
              <a:gd name="adj2" fmla="val 2863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  <a:p>
            <a:pPr algn="ctr"/>
            <a:r>
              <a:rPr lang="en-US" dirty="0"/>
              <a:t>Process Watchdog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D5DDA96-3ACC-48FB-89CE-B3765CEE47DC}"/>
              </a:ext>
            </a:extLst>
          </p:cNvPr>
          <p:cNvSpPr/>
          <p:nvPr/>
        </p:nvSpPr>
        <p:spPr>
          <a:xfrm>
            <a:off x="5965363" y="2112942"/>
            <a:ext cx="2209801" cy="868717"/>
          </a:xfrm>
          <a:prstGeom prst="wedgeRectCallout">
            <a:avLst>
              <a:gd name="adj1" fmla="val -70005"/>
              <a:gd name="adj2" fmla="val 1575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</a:t>
            </a:r>
          </a:p>
          <a:p>
            <a:pPr algn="ctr"/>
            <a:r>
              <a:rPr lang="en-US" dirty="0"/>
              <a:t>Process Watchdog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EB30140-0CA1-432F-8CD3-32CF994D410C}"/>
              </a:ext>
            </a:extLst>
          </p:cNvPr>
          <p:cNvSpPr/>
          <p:nvPr/>
        </p:nvSpPr>
        <p:spPr>
          <a:xfrm>
            <a:off x="6720279" y="3251234"/>
            <a:ext cx="2209801" cy="868717"/>
          </a:xfrm>
          <a:prstGeom prst="wedgeRectCallout">
            <a:avLst>
              <a:gd name="adj1" fmla="val -73086"/>
              <a:gd name="adj2" fmla="val 2878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Reboot Laptop</a:t>
            </a:r>
          </a:p>
        </p:txBody>
      </p:sp>
    </p:spTree>
    <p:extLst>
      <p:ext uri="{BB962C8B-B14F-4D97-AF65-F5344CB8AC3E}">
        <p14:creationId xmlns:p14="http://schemas.microsoft.com/office/powerpoint/2010/main" val="520941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0B5F6-C5A3-47E7-B5D1-080F7639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4464"/>
            <a:ext cx="8229600" cy="1581699"/>
          </a:xfrm>
        </p:spPr>
        <p:txBody>
          <a:bodyPr>
            <a:normAutofit/>
          </a:bodyPr>
          <a:lstStyle/>
          <a:p>
            <a:r>
              <a:rPr lang="en-US" dirty="0"/>
              <a:t>Red = Not Running / Green = Running</a:t>
            </a:r>
          </a:p>
          <a:p>
            <a:r>
              <a:rPr lang="en-US" dirty="0"/>
              <a:t>Click to toggle state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50E15-D806-4FAE-B586-61EDA1DC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0C2EA-ED9D-4BE1-A3B8-294E113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Widget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96A7D-0E7C-42F9-8A02-5A6B9E1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20DBF-894B-4771-99DC-B7E2A667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5" y="1889259"/>
            <a:ext cx="3750469" cy="2274094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EB30140-0CA1-432F-8CD3-32CF994D410C}"/>
              </a:ext>
            </a:extLst>
          </p:cNvPr>
          <p:cNvSpPr/>
          <p:nvPr/>
        </p:nvSpPr>
        <p:spPr>
          <a:xfrm>
            <a:off x="6731416" y="2571884"/>
            <a:ext cx="1850527" cy="868717"/>
          </a:xfrm>
          <a:prstGeom prst="wedgeRectCallout">
            <a:avLst>
              <a:gd name="adj1" fmla="val -70005"/>
              <a:gd name="adj2" fmla="val -2384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of All </a:t>
            </a:r>
          </a:p>
          <a:p>
            <a:pPr algn="ctr"/>
            <a:r>
              <a:rPr lang="en-US" dirty="0"/>
              <a:t>Processes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0CBAE-E0D2-45A0-AD66-382DED1B725D}"/>
              </a:ext>
            </a:extLst>
          </p:cNvPr>
          <p:cNvSpPr/>
          <p:nvPr/>
        </p:nvSpPr>
        <p:spPr>
          <a:xfrm>
            <a:off x="6147651" y="2142984"/>
            <a:ext cx="248342" cy="139403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8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A0D41F-4BBF-4B80-A98D-DD1E03FC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0585" y="1130689"/>
            <a:ext cx="8939213" cy="50149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6FF4-1614-41C1-ABE8-75752B8B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3A145-768A-44F3-B3F0-FE437D74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Panel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5BADB-B7A6-4E01-A3B0-727E5E07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DCB86817-1E8B-441F-82B4-D4BADE4AC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17" t="4719" b="18123"/>
          <a:stretch/>
        </p:blipFill>
        <p:spPr>
          <a:xfrm>
            <a:off x="7724394" y="1366647"/>
            <a:ext cx="1303606" cy="38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6FF4-1614-41C1-ABE8-75752B8B2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3A145-768A-44F3-B3F0-FE437D74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Panel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5BADB-B7A6-4E01-A3B0-727E5E07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D6694-7C0A-4820-BDCB-965BCA43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498" y="929461"/>
            <a:ext cx="1801524" cy="5349704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955E62A-8B66-4B8C-AB8D-D9B144D7BB5C}"/>
              </a:ext>
            </a:extLst>
          </p:cNvPr>
          <p:cNvSpPr/>
          <p:nvPr/>
        </p:nvSpPr>
        <p:spPr>
          <a:xfrm>
            <a:off x="5631684" y="2698275"/>
            <a:ext cx="2209801" cy="868717"/>
          </a:xfrm>
          <a:prstGeom prst="wedgeRectCallout">
            <a:avLst>
              <a:gd name="adj1" fmla="val -6341"/>
              <a:gd name="adj2" fmla="val 10222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Tabbed View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BE34C9F-6592-48EB-9654-BEE60477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07820"/>
            <a:ext cx="4771741" cy="5118344"/>
          </a:xfrm>
        </p:spPr>
        <p:txBody>
          <a:bodyPr/>
          <a:lstStyle/>
          <a:p>
            <a:r>
              <a:rPr lang="en-US" dirty="0"/>
              <a:t>4 Tabbed Views</a:t>
            </a:r>
          </a:p>
          <a:p>
            <a:pPr lvl="1"/>
            <a:r>
              <a:rPr lang="en-US" dirty="0"/>
              <a:t>Ref-Box Signals Emulator</a:t>
            </a:r>
          </a:p>
          <a:p>
            <a:pPr lvl="1"/>
            <a:r>
              <a:rPr lang="en-US" dirty="0"/>
              <a:t>Log of Received Signals from Ref-Box</a:t>
            </a:r>
          </a:p>
          <a:p>
            <a:pPr lvl="1"/>
            <a:r>
              <a:rPr lang="en-US" dirty="0"/>
              <a:t>Load CAMBADA Logfile</a:t>
            </a:r>
          </a:p>
          <a:p>
            <a:pPr lvl="1"/>
            <a:r>
              <a:rPr lang="en-US" dirty="0"/>
              <a:t>Coach Info Selection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2C7BECE-EDED-4DF5-8ED5-3D8DA5C4AFD8}"/>
              </a:ext>
            </a:extLst>
          </p:cNvPr>
          <p:cNvSpPr/>
          <p:nvPr/>
        </p:nvSpPr>
        <p:spPr>
          <a:xfrm>
            <a:off x="4812889" y="5721537"/>
            <a:ext cx="2862480" cy="481812"/>
          </a:xfrm>
          <a:prstGeom prst="wedgeRectCallout">
            <a:avLst>
              <a:gd name="adj1" fmla="val 23274"/>
              <a:gd name="adj2" fmla="val -1313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Command Received</a:t>
            </a:r>
          </a:p>
        </p:txBody>
      </p:sp>
    </p:spTree>
    <p:extLst>
      <p:ext uri="{BB962C8B-B14F-4D97-AF65-F5344CB8AC3E}">
        <p14:creationId xmlns:p14="http://schemas.microsoft.com/office/powerpoint/2010/main" val="2526837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FD48-E9FC-44ED-BD71-13AF4EC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482B9C-AD7B-4030-8326-E9583D38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the </a:t>
            </a:r>
            <a:r>
              <a:rPr lang="en-US" dirty="0" err="1"/>
              <a:t>RefBox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3359A-4DE2-413A-A391-418E3231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FE71657-76FE-4773-A830-30C91B1BA0CC}"/>
              </a:ext>
            </a:extLst>
          </p:cNvPr>
          <p:cNvSpPr txBox="1">
            <a:spLocks/>
          </p:cNvSpPr>
          <p:nvPr/>
        </p:nvSpPr>
        <p:spPr>
          <a:xfrm>
            <a:off x="457200" y="4524374"/>
            <a:ext cx="8229600" cy="160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RefBox</a:t>
            </a:r>
            <a:r>
              <a:rPr lang="en-US" dirty="0"/>
              <a:t> state follows an LTP criteria</a:t>
            </a:r>
          </a:p>
          <a:p>
            <a:pPr lvl="1"/>
            <a:r>
              <a:rPr lang="en-US" dirty="0"/>
              <a:t>When connected to the </a:t>
            </a:r>
            <a:r>
              <a:rPr lang="en-US" dirty="0" err="1"/>
              <a:t>RefBox</a:t>
            </a:r>
            <a:r>
              <a:rPr lang="en-US" dirty="0"/>
              <a:t>, we can override commands if needed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8398DE9-3757-40EF-9E62-9BBE97F64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362" y="1261920"/>
            <a:ext cx="3200000" cy="3238095"/>
          </a:xfrm>
        </p:spPr>
      </p:pic>
    </p:spTree>
    <p:extLst>
      <p:ext uri="{BB962C8B-B14F-4D97-AF65-F5344CB8AC3E}">
        <p14:creationId xmlns:p14="http://schemas.microsoft.com/office/powerpoint/2010/main" val="251621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1FBBECE-5E52-46CC-9B3E-1D8FBD49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6334"/>
            <a:ext cx="8229600" cy="4809830"/>
          </a:xfrm>
        </p:spPr>
        <p:txBody>
          <a:bodyPr>
            <a:normAutofit/>
          </a:bodyPr>
          <a:lstStyle/>
          <a:p>
            <a:r>
              <a:rPr lang="en-US" dirty="0"/>
              <a:t>Mechanical structural issues:</a:t>
            </a:r>
          </a:p>
          <a:p>
            <a:pPr lvl="1"/>
            <a:r>
              <a:rPr lang="en-US" dirty="0"/>
              <a:t>Mirror support stability degrades over time</a:t>
            </a:r>
          </a:p>
          <a:p>
            <a:endParaRPr lang="en-US" dirty="0"/>
          </a:p>
          <a:p>
            <a:r>
              <a:rPr lang="en-US" dirty="0"/>
              <a:t>Increase of the field size (22m x 14m)</a:t>
            </a:r>
          </a:p>
          <a:p>
            <a:pPr lvl="1"/>
            <a:r>
              <a:rPr lang="en-US" dirty="0"/>
              <a:t>Reduces accuracy in self localization</a:t>
            </a:r>
          </a:p>
          <a:p>
            <a:pPr lvl="1"/>
            <a:r>
              <a:rPr lang="en-US" dirty="0"/>
              <a:t>Reduces accuracy in far object detection (ball and robots)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68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774C-DB6E-4E14-AFDA-967F781C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7820"/>
            <a:ext cx="8229600" cy="1906830"/>
          </a:xfrm>
        </p:spPr>
        <p:txBody>
          <a:bodyPr anchor="ctr"/>
          <a:lstStyle/>
          <a:p>
            <a:r>
              <a:rPr lang="en-US" dirty="0"/>
              <a:t>As soon as the </a:t>
            </a:r>
            <a:r>
              <a:rPr lang="en-US" dirty="0" err="1"/>
              <a:t>basestation</a:t>
            </a:r>
            <a:r>
              <a:rPr lang="en-US" dirty="0"/>
              <a:t> is loaded, it starts logging automatically</a:t>
            </a:r>
          </a:p>
          <a:p>
            <a:r>
              <a:rPr lang="en-US" dirty="0"/>
              <a:t>Circular Buffer of temp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F80DC-5479-446D-A0AB-FAC1FD2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783E8-3499-4AB4-9FD0-C418564F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Logging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52D2-394D-4F17-AD90-071CAED0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960A6-B9AF-4E11-AEE3-D83CC276ED0E}"/>
              </a:ext>
            </a:extLst>
          </p:cNvPr>
          <p:cNvSpPr/>
          <p:nvPr/>
        </p:nvSpPr>
        <p:spPr>
          <a:xfrm>
            <a:off x="457200" y="3086893"/>
            <a:ext cx="8229600" cy="7707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 Main Advantages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0A205-1629-4819-9769-401F74C68CFE}"/>
              </a:ext>
            </a:extLst>
          </p:cNvPr>
          <p:cNvSpPr/>
          <p:nvPr/>
        </p:nvSpPr>
        <p:spPr>
          <a:xfrm>
            <a:off x="457200" y="4029868"/>
            <a:ext cx="4010025" cy="15898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Backup</a:t>
            </a:r>
          </a:p>
          <a:p>
            <a:pPr algn="ctr"/>
            <a:r>
              <a:rPr lang="en-US" sz="3600" b="1" dirty="0"/>
              <a:t>Logging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366F0C-D795-4ACD-8D39-70DB7C741CEF}"/>
              </a:ext>
            </a:extLst>
          </p:cNvPr>
          <p:cNvSpPr/>
          <p:nvPr/>
        </p:nvSpPr>
        <p:spPr>
          <a:xfrm>
            <a:off x="4676777" y="4033932"/>
            <a:ext cx="4010025" cy="15898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Instant </a:t>
            </a:r>
          </a:p>
          <a:p>
            <a:pPr algn="ctr"/>
            <a:r>
              <a:rPr lang="en-US" sz="3600" b="1" dirty="0"/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4234859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stantReplay">
            <a:hlinkClick r:id="" action="ppaction://media"/>
            <a:extLst>
              <a:ext uri="{FF2B5EF4-FFF2-40B4-BE49-F238E27FC236}">
                <a16:creationId xmlns:a16="http://schemas.microsoft.com/office/drawing/2014/main" id="{749FC691-753B-4ED8-B715-2545002E0F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77" y="928329"/>
            <a:ext cx="9145277" cy="51442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10C5D-C196-47EA-A7F7-4CB192C7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900A39-BAA6-4CF6-981F-6309210A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Replay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45FB-0886-4CA8-AA3E-380B73C1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ving3D">
            <a:hlinkClick r:id="" action="ppaction://media"/>
            <a:extLst>
              <a:ext uri="{FF2B5EF4-FFF2-40B4-BE49-F238E27FC236}">
                <a16:creationId xmlns:a16="http://schemas.microsoft.com/office/drawing/2014/main" id="{5A160CB5-DF4A-4C2D-9599-954440A69C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329"/>
            <a:ext cx="9145277" cy="51442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9E537-F6F8-4768-880F-D4891E86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9AEF5D-98B8-4A4E-8E95-1F8E0AB3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Main 3D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7B06F-8B56-4BB5-9613-1E1FCB33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staclesDebugPoints">
            <a:hlinkClick r:id="" action="ppaction://media"/>
            <a:extLst>
              <a:ext uri="{FF2B5EF4-FFF2-40B4-BE49-F238E27FC236}">
                <a16:creationId xmlns:a16="http://schemas.microsoft.com/office/drawing/2014/main" id="{6089B0F3-5C89-4B03-B201-9C56DC49E3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329"/>
            <a:ext cx="9145277" cy="51442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D55B1-287D-44B1-83F9-0B7B623D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7CED5-9CAE-4404-AEB6-C24B9A30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and Debug 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479F-EA2E-453A-ABA4-8256D5AB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F3755F-AED2-477B-8556-77654D16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Own Pose (pos + </a:t>
            </a:r>
            <a:r>
              <a:rPr lang="en-US" dirty="0" err="1"/>
              <a:t>ori</a:t>
            </a:r>
            <a:r>
              <a:rPr lang="en-US" dirty="0"/>
              <a:t>)</a:t>
            </a:r>
          </a:p>
          <a:p>
            <a:r>
              <a:rPr lang="en-US" dirty="0"/>
              <a:t>Ball (pos + vel)</a:t>
            </a:r>
          </a:p>
          <a:p>
            <a:r>
              <a:rPr lang="en-US" dirty="0"/>
              <a:t>Obstacles Detected (pos + vel)</a:t>
            </a:r>
          </a:p>
          <a:p>
            <a:r>
              <a:rPr lang="en-US" dirty="0"/>
              <a:t>Debug Points</a:t>
            </a:r>
          </a:p>
          <a:p>
            <a:r>
              <a:rPr lang="en-US" dirty="0"/>
              <a:t>Navigation Plan Target / Waypoint</a:t>
            </a:r>
          </a:p>
          <a:p>
            <a:r>
              <a:rPr lang="en-US" dirty="0"/>
              <a:t>Pass lines (green = free / red = blocked)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E3FE2-64E0-4067-9A78-CCB2191F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1FBEC3-A2CB-4400-897A-64EBF02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Per-Robot Perception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10292-DC0C-4211-B789-8D95954D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69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E3FE2-64E0-4067-9A78-CCB2191F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1FBEC3-A2CB-4400-897A-64EBF02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Coach Information</a:t>
            </a:r>
            <a:br>
              <a:rPr lang="en-US" dirty="0"/>
            </a:br>
            <a:r>
              <a:rPr lang="en-US" sz="2200" dirty="0"/>
              <a:t>	Unified Obstacles Perception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10292-DC0C-4211-B789-8D95954D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CoachObstacles">
            <a:hlinkClick r:id="" action="ppaction://media"/>
            <a:extLst>
              <a:ext uri="{FF2B5EF4-FFF2-40B4-BE49-F238E27FC236}">
                <a16:creationId xmlns:a16="http://schemas.microsoft.com/office/drawing/2014/main" id="{7603D485-C6FD-4D64-8B5B-4409D9072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329"/>
            <a:ext cx="9145277" cy="5144218"/>
          </a:xfrm>
        </p:spPr>
      </p:pic>
    </p:spTree>
    <p:extLst>
      <p:ext uri="{BB962C8B-B14F-4D97-AF65-F5344CB8AC3E}">
        <p14:creationId xmlns:p14="http://schemas.microsoft.com/office/powerpoint/2010/main" val="19663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E3FE2-64E0-4067-9A78-CCB2191F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1FBEC3-A2CB-4400-897A-64EBF02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Coach Information</a:t>
            </a:r>
            <a:br>
              <a:rPr lang="en-US" dirty="0"/>
            </a:br>
            <a:r>
              <a:rPr lang="en-US" sz="2200" dirty="0"/>
              <a:t>	Heat Maps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10292-DC0C-4211-B789-8D95954D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HeightMap">
            <a:hlinkClick r:id="" action="ppaction://media"/>
            <a:extLst>
              <a:ext uri="{FF2B5EF4-FFF2-40B4-BE49-F238E27FC236}">
                <a16:creationId xmlns:a16="http://schemas.microsoft.com/office/drawing/2014/main" id="{2C7F2D21-BE63-4E70-9F0D-BA929C636E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77" y="928329"/>
            <a:ext cx="9145277" cy="5144218"/>
          </a:xfrm>
        </p:spPr>
      </p:pic>
    </p:spTree>
    <p:extLst>
      <p:ext uri="{BB962C8B-B14F-4D97-AF65-F5344CB8AC3E}">
        <p14:creationId xmlns:p14="http://schemas.microsoft.com/office/powerpoint/2010/main" val="8726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2B65D-AED9-4F8D-9631-47F6F394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When analyzing log files offline, it is sometimes useful to have a video recording side-by-side</a:t>
            </a:r>
          </a:p>
          <a:p>
            <a:r>
              <a:rPr lang="en-US" dirty="0"/>
              <a:t>We integrated a syncing system between the log and the footage. </a:t>
            </a:r>
          </a:p>
          <a:p>
            <a:r>
              <a:rPr lang="en-US" dirty="0"/>
              <a:t>Initially the system is setup manually, and then we can to analyze particular situations of the game while compare the log with reality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6134E-F3B1-4B0C-93AE-5D33A48F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4E95A-4156-49E3-B10A-B32BA444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Sync’ed</a:t>
            </a:r>
            <a:r>
              <a:rPr lang="en-US" dirty="0"/>
              <a:t> Video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17223-D11E-4333-9F4D-1104037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18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2B65D-AED9-4F8D-9631-47F6F394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we have implemented a video player inside the </a:t>
            </a:r>
            <a:r>
              <a:rPr lang="en-US" dirty="0" err="1"/>
              <a:t>Basestation</a:t>
            </a:r>
            <a:endParaRPr lang="en-US" dirty="0"/>
          </a:p>
          <a:p>
            <a:r>
              <a:rPr lang="en-US" dirty="0"/>
              <a:t>How to use it:</a:t>
            </a:r>
          </a:p>
          <a:p>
            <a:pPr lvl="1"/>
            <a:r>
              <a:rPr lang="en-US" dirty="0"/>
              <a:t>Scroll to any frame of the log (using the replay slider)</a:t>
            </a:r>
          </a:p>
          <a:p>
            <a:pPr lvl="1"/>
            <a:r>
              <a:rPr lang="en-US" dirty="0"/>
              <a:t>Scroll to the frame on the video player that corresponds to the frame selected on the log</a:t>
            </a:r>
          </a:p>
          <a:p>
            <a:pPr lvl="1"/>
            <a:r>
              <a:rPr lang="en-US" dirty="0"/>
              <a:t>Click “Sync” button</a:t>
            </a:r>
          </a:p>
          <a:p>
            <a:r>
              <a:rPr lang="en-US" dirty="0"/>
              <a:t>Now you can scroll through the log and the video player will follow in sync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6134E-F3B1-4B0C-93AE-5D33A48F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14E95A-4156-49E3-B10A-B32BA444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Sync’ed</a:t>
            </a:r>
            <a:r>
              <a:rPr lang="en-US" dirty="0"/>
              <a:t> Video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17223-D11E-4333-9F4D-11040372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52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er264">
            <a:hlinkClick r:id="" action="ppaction://media"/>
            <a:extLst>
              <a:ext uri="{FF2B5EF4-FFF2-40B4-BE49-F238E27FC236}">
                <a16:creationId xmlns:a16="http://schemas.microsoft.com/office/drawing/2014/main" id="{2C5F44DC-6502-4148-9E76-4A370DFDDD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8329"/>
            <a:ext cx="9145277" cy="51442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26C7C-AA1C-401D-A1DD-A3B7B6AF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344AC3-012D-48B8-845D-B7535731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Sync’ed</a:t>
            </a:r>
            <a:r>
              <a:rPr lang="en-US" dirty="0"/>
              <a:t> Video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7B5EA-C7F6-44D0-94E3-EEBC9656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57926-782F-4FCA-949F-E90B9CC4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" y="954949"/>
            <a:ext cx="5319286" cy="5298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279A0-33F6-45A3-A901-FC310776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34" y="954949"/>
            <a:ext cx="2560604" cy="294844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328" y="4006304"/>
            <a:ext cx="2906887" cy="21442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Current mechanical catadioptric vision system with titanium vertical bars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8B074-B464-48AF-B625-F88E9B02B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551" y="5735403"/>
            <a:ext cx="2713449" cy="5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0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D623DB-A46A-423D-B439-FF2A41E5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164" y="1109555"/>
            <a:ext cx="6519672" cy="401112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62922-D472-4920-A041-BDB80F1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E56CB-356B-4C29-A5BD-33463DA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Play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5D1C1-9758-47CF-909E-2E0702C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759409-DF78-46EB-9D54-8D17E3D6A7DE}"/>
              </a:ext>
            </a:extLst>
          </p:cNvPr>
          <p:cNvSpPr txBox="1">
            <a:spLocks/>
          </p:cNvSpPr>
          <p:nvPr/>
        </p:nvSpPr>
        <p:spPr>
          <a:xfrm>
            <a:off x="457200" y="5202936"/>
            <a:ext cx="8229600" cy="923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definitions of field areas for a set-play</a:t>
            </a:r>
          </a:p>
        </p:txBody>
      </p:sp>
    </p:spTree>
    <p:extLst>
      <p:ext uri="{BB962C8B-B14F-4D97-AF65-F5344CB8AC3E}">
        <p14:creationId xmlns:p14="http://schemas.microsoft.com/office/powerpoint/2010/main" val="2402537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62922-D472-4920-A041-BDB80F1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E56CB-356B-4C29-A5BD-33463DA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Play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5D1C1-9758-47CF-909E-2E0702C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759409-DF78-46EB-9D54-8D17E3D6A7DE}"/>
              </a:ext>
            </a:extLst>
          </p:cNvPr>
          <p:cNvSpPr txBox="1">
            <a:spLocks/>
          </p:cNvSpPr>
          <p:nvPr/>
        </p:nvSpPr>
        <p:spPr>
          <a:xfrm>
            <a:off x="457200" y="5555210"/>
            <a:ext cx="8229600" cy="5709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Strategy level: table list of all set-plays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4FF8908-30DD-4639-9FA6-AB35E06D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035547"/>
            <a:ext cx="7356348" cy="4525877"/>
          </a:xfrm>
        </p:spPr>
      </p:pic>
    </p:spTree>
    <p:extLst>
      <p:ext uri="{BB962C8B-B14F-4D97-AF65-F5344CB8AC3E}">
        <p14:creationId xmlns:p14="http://schemas.microsoft.com/office/powerpoint/2010/main" val="1416280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62922-D472-4920-A041-BDB80F1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E56CB-356B-4C29-A5BD-33463DA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Play editor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5D1C1-9758-47CF-909E-2E0702C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6759409-DF78-46EB-9D54-8D17E3D6A7DE}"/>
              </a:ext>
            </a:extLst>
          </p:cNvPr>
          <p:cNvSpPr txBox="1">
            <a:spLocks/>
          </p:cNvSpPr>
          <p:nvPr/>
        </p:nvSpPr>
        <p:spPr>
          <a:xfrm>
            <a:off x="457200" y="5555210"/>
            <a:ext cx="8229600" cy="5709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Edition example of a set-play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B0C04-D997-477D-BA8A-1C7E52423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380" y="1082221"/>
            <a:ext cx="7635240" cy="4283381"/>
          </a:xfrm>
        </p:spPr>
      </p:pic>
    </p:spTree>
    <p:extLst>
      <p:ext uri="{BB962C8B-B14F-4D97-AF65-F5344CB8AC3E}">
        <p14:creationId xmlns:p14="http://schemas.microsoft.com/office/powerpoint/2010/main" val="986428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A7511-2996-4D3A-AF37-EAF85C1FE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</a:t>
            </a:r>
            <a:r>
              <a:rPr lang="en-US" b="1" dirty="0"/>
              <a:t> Manual Remote Control</a:t>
            </a:r>
          </a:p>
          <a:p>
            <a:pPr lvl="1"/>
            <a:r>
              <a:rPr lang="en-US" dirty="0"/>
              <a:t>For repositioning during tests and to control tuning tests</a:t>
            </a:r>
          </a:p>
          <a:p>
            <a:r>
              <a:rPr lang="en-US" dirty="0"/>
              <a:t>Robot </a:t>
            </a:r>
            <a:r>
              <a:rPr lang="en-US" b="1" dirty="0"/>
              <a:t>Taxi/Uber/</a:t>
            </a:r>
            <a:r>
              <a:rPr lang="en-US" b="1" dirty="0" err="1"/>
              <a:t>Cabify</a:t>
            </a:r>
            <a:r>
              <a:rPr lang="en-US" b="1" dirty="0"/>
              <a:t>/</a:t>
            </a:r>
            <a:r>
              <a:rPr lang="en-US" b="1" dirty="0" err="1"/>
              <a:t>Cambadafy</a:t>
            </a:r>
            <a:endParaRPr lang="en-US" b="1" dirty="0"/>
          </a:p>
          <a:p>
            <a:pPr lvl="1"/>
            <a:r>
              <a:rPr lang="en-US" dirty="0"/>
              <a:t>Drag and drop a robot in the 3D to move it to the desired position</a:t>
            </a:r>
          </a:p>
          <a:p>
            <a:r>
              <a:rPr lang="en-US" dirty="0"/>
              <a:t>Robot </a:t>
            </a:r>
            <a:r>
              <a:rPr lang="en-US" b="1" dirty="0"/>
              <a:t>Maintenance</a:t>
            </a:r>
          </a:p>
          <a:p>
            <a:pPr lvl="1"/>
            <a:r>
              <a:rPr lang="en-US" dirty="0"/>
              <a:t>Run a diagnostic and get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62922-D472-4920-A041-BDB80F1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E56CB-356B-4C29-A5BD-33463DA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in progress…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5D1C1-9758-47CF-909E-2E0702C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3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A7511-2996-4D3A-AF37-EAF85C1FE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automation of Robot </a:t>
            </a:r>
            <a:r>
              <a:rPr lang="en-US" b="1" dirty="0"/>
              <a:t>Calibration</a:t>
            </a:r>
          </a:p>
          <a:p>
            <a:pPr lvl="1"/>
            <a:r>
              <a:rPr lang="en-US" dirty="0"/>
              <a:t>Vision, grabbers,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Integrated </a:t>
            </a:r>
            <a:r>
              <a:rPr lang="en-US" b="1" dirty="0" err="1"/>
              <a:t>RtDB</a:t>
            </a:r>
            <a:r>
              <a:rPr lang="en-US" b="1" dirty="0"/>
              <a:t> Logging</a:t>
            </a:r>
          </a:p>
          <a:p>
            <a:pPr lvl="1"/>
            <a:r>
              <a:rPr lang="en-US" dirty="0"/>
              <a:t>Our log is currently a dump from </a:t>
            </a:r>
            <a:r>
              <a:rPr lang="en-US" dirty="0" err="1"/>
              <a:t>RtDB</a:t>
            </a:r>
            <a:r>
              <a:rPr lang="en-US" dirty="0"/>
              <a:t> into an XML file</a:t>
            </a:r>
          </a:p>
          <a:p>
            <a:pPr lvl="1"/>
            <a:r>
              <a:rPr lang="en-US" dirty="0"/>
              <a:t>We will change it to </a:t>
            </a:r>
            <a:r>
              <a:rPr lang="en-US" dirty="0" err="1"/>
              <a:t>RtDB</a:t>
            </a:r>
            <a:r>
              <a:rPr lang="en-US" dirty="0"/>
              <a:t> tagged data directly</a:t>
            </a:r>
          </a:p>
          <a:p>
            <a:r>
              <a:rPr lang="en-US" dirty="0"/>
              <a:t>Integrate </a:t>
            </a:r>
            <a:r>
              <a:rPr lang="en-US" b="1" dirty="0"/>
              <a:t>MSL Standard JSON </a:t>
            </a:r>
            <a:r>
              <a:rPr lang="en-US" b="1" dirty="0" err="1"/>
              <a:t>WorldState</a:t>
            </a:r>
            <a:r>
              <a:rPr lang="en-US" b="1" dirty="0"/>
              <a:t> Log</a:t>
            </a:r>
          </a:p>
          <a:p>
            <a:pPr lvl="1"/>
            <a:r>
              <a:rPr lang="en-US" dirty="0"/>
              <a:t>Compare the other team data with our perception in offline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62922-D472-4920-A041-BDB80F1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E56CB-356B-4C29-A5BD-33463DA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in progress…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5D1C1-9758-47CF-909E-2E0702C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7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879475"/>
          </a:xfrm>
        </p:spPr>
        <p:txBody>
          <a:bodyPr/>
          <a:lstStyle/>
          <a:p>
            <a:r>
              <a:rPr lang="en-US" b="1" dirty="0"/>
              <a:t>Thanks for your attention!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74338" y="3009900"/>
            <a:ext cx="7578490" cy="65791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cambadamsl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      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cambadamsl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</a:rPr>
              <a:t>robotica.ua.pt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34" y="3098485"/>
            <a:ext cx="406400" cy="40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87" y="3098485"/>
            <a:ext cx="4064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" y="4194268"/>
            <a:ext cx="7961656" cy="9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279A0-33F6-45A3-A901-FC310776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7" y="1648285"/>
            <a:ext cx="3525236" cy="4059179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091343"/>
            <a:ext cx="4388215" cy="4059179"/>
          </a:xfrm>
        </p:spPr>
        <p:txBody>
          <a:bodyPr>
            <a:normAutofit/>
          </a:bodyPr>
          <a:lstStyle/>
          <a:p>
            <a:r>
              <a:rPr lang="en-US" dirty="0"/>
              <a:t>System is 5 years old.</a:t>
            </a:r>
          </a:p>
          <a:p>
            <a:r>
              <a:rPr lang="en-US" dirty="0"/>
              <a:t>Mirror is 12 years old</a:t>
            </a:r>
          </a:p>
          <a:p>
            <a:r>
              <a:rPr lang="en-US" dirty="0"/>
              <a:t>Flexibility of the supporting bars seams to decrease over time due to stress</a:t>
            </a:r>
          </a:p>
        </p:txBody>
      </p:sp>
    </p:spTree>
    <p:extLst>
      <p:ext uri="{BB962C8B-B14F-4D97-AF65-F5344CB8AC3E}">
        <p14:creationId xmlns:p14="http://schemas.microsoft.com/office/powerpoint/2010/main" val="142126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057863"/>
            <a:ext cx="3060484" cy="507148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Calibration procedure starts with a single frame, obtained with at the center of the field.</a:t>
            </a:r>
          </a:p>
          <a:p>
            <a:r>
              <a:rPr lang="en-US" sz="2400" dirty="0"/>
              <a:t>Based on this frame, we determine a mask (in yellow) that excludes pixels not relevant for further processing</a:t>
            </a:r>
          </a:p>
          <a:p>
            <a:endParaRPr lang="en-US" sz="2400" dirty="0"/>
          </a:p>
          <a:p>
            <a:r>
              <a:rPr lang="en-US" sz="2000" dirty="0"/>
              <a:t>Left top corner – 8x zoom of side white line</a:t>
            </a:r>
          </a:p>
          <a:p>
            <a:r>
              <a:rPr lang="en-US" sz="2000" dirty="0"/>
              <a:t>Right top corner –8x zoom of penalty mark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E5F89-DB34-404D-B1DF-5DB70D9ED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7" y="954949"/>
            <a:ext cx="5319286" cy="52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371473"/>
            <a:ext cx="3060484" cy="475787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We then get sub-pixel resolution location of left and right T tops, as well as both penalty markers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these points and the knowledge of their location in real world, we move into obtaining the extrinsic parameters of the camera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5B7BB-A16F-4FCB-8211-9F51DCD5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0" y="965691"/>
            <a:ext cx="5317195" cy="53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7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0D16-2815-413D-9261-519BC539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Vision System Redesign and CAMBADA </a:t>
            </a:r>
            <a:r>
              <a:rPr lang="en-US" dirty="0" err="1"/>
              <a:t>Basestation</a:t>
            </a:r>
            <a:r>
              <a:rPr lang="en-US" dirty="0"/>
              <a:t> // </a:t>
            </a:r>
            <a:r>
              <a:rPr lang="en-US" dirty="0" err="1"/>
              <a:t>RoboCup</a:t>
            </a:r>
            <a:r>
              <a:rPr lang="en-US" dirty="0"/>
              <a:t> SC - Sydney, Australia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42A0E-AEC5-4CCD-9DC8-054B5D90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Vision System Redesign</a:t>
            </a:r>
            <a:br>
              <a:rPr lang="en-US" dirty="0"/>
            </a:br>
            <a:r>
              <a:rPr lang="en-US" sz="2200" dirty="0"/>
              <a:t>	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CA128-76B4-4344-8A2A-A609F531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3320E-1C23-D947-A10D-EF2BC3FAAA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2E8E0D5-4DCD-4EC1-8DFE-6F3D8BF7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731" y="1371473"/>
            <a:ext cx="3060484" cy="4757870"/>
          </a:xfrm>
        </p:spPr>
        <p:txBody>
          <a:bodyPr>
            <a:normAutofit/>
          </a:bodyPr>
          <a:lstStyle/>
          <a:p>
            <a:r>
              <a:rPr lang="en-US" sz="2400" dirty="0"/>
              <a:t>A final distance map on the ground plane is then generated based on the obtained parameters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On the left an eagle-eye view of the resulting map (22mx14m field)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30348-4521-4F75-8278-C0356F0E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0" y="929651"/>
            <a:ext cx="5317195" cy="53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2008</Words>
  <Application>Microsoft Office PowerPoint</Application>
  <PresentationFormat>On-screen Show (4:3)</PresentationFormat>
  <Paragraphs>318</Paragraphs>
  <Slides>55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Vision System Redesign  and CAMBADA Basestation</vt:lpstr>
      <vt:lpstr>PowerPoint Presentation</vt:lpstr>
      <vt:lpstr>PowerPoint Presentation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Vision System Redesign 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Basestation Features</vt:lpstr>
      <vt:lpstr>Basestation Overview</vt:lpstr>
      <vt:lpstr>Robot Widget</vt:lpstr>
      <vt:lpstr>Robot Widget</vt:lpstr>
      <vt:lpstr>Robot Widget</vt:lpstr>
      <vt:lpstr>Robot Widget</vt:lpstr>
      <vt:lpstr>Robot Widget</vt:lpstr>
      <vt:lpstr>Robot Widget</vt:lpstr>
      <vt:lpstr>Robot Widget</vt:lpstr>
      <vt:lpstr>Robot Widget</vt:lpstr>
      <vt:lpstr>Robot Widget</vt:lpstr>
      <vt:lpstr>Robot Widget</vt:lpstr>
      <vt:lpstr>Robot Widget</vt:lpstr>
      <vt:lpstr>Side Panel</vt:lpstr>
      <vt:lpstr>Side Panel</vt:lpstr>
      <vt:lpstr>Connection to the RefBox</vt:lpstr>
      <vt:lpstr>Automatic Logging</vt:lpstr>
      <vt:lpstr>Instant Replay</vt:lpstr>
      <vt:lpstr>Interactive Main 3D View</vt:lpstr>
      <vt:lpstr>Obstacles and Debug Points</vt:lpstr>
      <vt:lpstr>Per-Robot Perception</vt:lpstr>
      <vt:lpstr>Coach Information  Unified Obstacles Perception</vt:lpstr>
      <vt:lpstr>Coach Information  Heat Maps</vt:lpstr>
      <vt:lpstr>Sync’ed Video Player</vt:lpstr>
      <vt:lpstr>Sync’ed Video Player</vt:lpstr>
      <vt:lpstr>Sync’ed Video Player</vt:lpstr>
      <vt:lpstr>Set Play editor</vt:lpstr>
      <vt:lpstr>Set Play editor</vt:lpstr>
      <vt:lpstr>Set Play editor</vt:lpstr>
      <vt:lpstr>Some ideas in progress…</vt:lpstr>
      <vt:lpstr>Some ideas in progress…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microbyte</dc:creator>
  <cp:lastModifiedBy>Manuel Cunha</cp:lastModifiedBy>
  <cp:revision>168</cp:revision>
  <dcterms:created xsi:type="dcterms:W3CDTF">2016-11-11T20:20:02Z</dcterms:created>
  <dcterms:modified xsi:type="dcterms:W3CDTF">2019-07-04T08:59:05Z</dcterms:modified>
</cp:coreProperties>
</file>